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409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5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f99802500095f1a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239631b9c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9" name="MasterShapeName?linknodeid=da6198226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法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1f123454?pid=8f95bfa62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But，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fireworks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annoying.但是，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说实话，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整晚的烟花燃放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（声）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真的令人恼火。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dirty="0"/>
          </a:p>
        </p:txBody>
      </p:sp>
      <p:pic>
        <p:nvPicPr>
          <p:cNvPr id="3" name="P_6_BD#31f123454?pid=8f95bfa62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65d510b0f?pid=6cbdc3054&amp;color=0,55,96&amp;vtp=1&amp;bbb=1&amp;hb=1"/>
          <p:cNvSpPr/>
          <p:nvPr/>
        </p:nvSpPr>
        <p:spPr>
          <a:xfrm>
            <a:off x="502920" y="2849057"/>
            <a:ext cx="10570464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爆炸；走火；离开；（警报器）发出响声；（电灯）熄灭；（设备</a:t>
            </a: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）停止运</a:t>
            </a:r>
          </a:p>
          <a:p>
            <a:pPr>
              <a:lnSpc>
                <a:spcPts val="3900"/>
              </a:lnSpc>
            </a:pP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转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；（食物）变质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83251bb95?pid=65d510b0f&amp;color=0,55,96&amp;vtp=1&amp;bbb=1&amp;hb=1"/>
              <p:cNvSpPr/>
              <p:nvPr/>
            </p:nvSpPr>
            <p:spPr>
              <a:xfrm>
                <a:off x="502920" y="3852350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minutes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later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bomb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went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destroying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vehicle.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几分钟后炸弹爆炸了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摧毁了那辆车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fter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tiring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weekend,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went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usual.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在度过了一个疲惫的周末后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他像往常一样去上班了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uddenly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lights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went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灯突然熄灭了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cake.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gone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不要吃那个蛋糕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它已经坏了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83251bb95?pid=65d510b0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52350"/>
                <a:ext cx="10570464" cy="1608455"/>
              </a:xfrm>
              <a:prstGeom prst="rect">
                <a:avLst/>
              </a:prstGeom>
              <a:blipFill>
                <a:blip r:embed="rId4"/>
                <a:stretch>
                  <a:fillRect l="-1384" r="-4441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83251bb95?pid=65d510b0f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83251bb95?pid=65d510b0f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含有go的其他常用短语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（时间）逝去，过去；发生；继续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我不知道发生了什么事情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（温度等）上升，（价格等）上涨；（建筑）建造起来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（物价等）下跌；（气温等）下降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（火或灯光）熄灭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汤姆正忙着打包东西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这时整个街区突然停电了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仔细检查；反复研究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我想和你一起再仔细检查一遍这些计划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3251bb95?pid=65d510b0f&amp;color=0,55,96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经历；遭受；搜寻，检查；审阅；详细研究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如果您能花些时间看看我的简历并进行必要的修改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我将不胜感激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违反；与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相背；对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wishes.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她不敢违背父亲的意愿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（时间）过去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试一试；尝试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bike?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我能骑骑你的新自行车吗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3251bb95?pid=65d510b0f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Anyway,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fine.总之，除此之外，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一切都很好。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sz="1800" dirty="0"/>
          </a:p>
        </p:txBody>
      </p:sp>
      <p:pic>
        <p:nvPicPr>
          <p:cNvPr id="3" name="P_6_BD#83251bb95?pid=65d510b0f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8d350a97?pid=6cbdc3054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</a:t>
            </a:r>
            <a:endParaRPr lang="en-US" altLang="zh-CN" sz="2200" dirty="0"/>
          </a:p>
        </p:txBody>
      </p:sp>
      <p:pic>
        <p:nvPicPr>
          <p:cNvPr id="6" name="P_6_BD#a4e64726b?pid=08d350a97&amp;color=0,55,96&amp;tib=255,255,255&amp;iip=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9329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a4e64726b?pid=08d350a97&amp;color=0,55,96&amp;vtp=1&amp;bbb=1&amp;hb=1"/>
          <p:cNvSpPr/>
          <p:nvPr/>
        </p:nvSpPr>
        <p:spPr>
          <a:xfrm>
            <a:off x="502920" y="286898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for位置较为灵活，可以置于句首、句中或句末，其后可接名词、代词、动名词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，主要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用来谈论不同类的东西。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illnesses,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除了体弱多病外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她的童年特别幸福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除了远离市中心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生活一切如常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①except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.除了；只是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引导宾语从句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00" dirty="0"/>
          </a:p>
        </p:txBody>
      </p:sp>
      <p:pic>
        <p:nvPicPr>
          <p:cNvPr id="9" name="P_6_BD#a4e64726b?pid=08d350a97&amp;color=0,55,96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5916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4e64726b?pid=08d350a97&amp;color=0,55,96&amp;mp=1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Freddie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弗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雷迪丝毫不肯向我透露他正在写什么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只告诉我那是一个圣诞节剧本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.罕见的；不寻常的；杰出的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.例外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不例外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之外；不包括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一律；无一例外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verybody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discipline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每个人都应该遵守纪律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你也不例外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除了北部一小块地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方以外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整个岛都被淹没了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35b5fb55?pid=da6198226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动词-ing形式（动名词、现在分词）作定语</a:t>
            </a:r>
            <a:endParaRPr lang="en-US" altLang="zh-CN" sz="2200" dirty="0"/>
          </a:p>
        </p:txBody>
      </p:sp>
      <p:sp>
        <p:nvSpPr>
          <p:cNvPr id="3" name="P_5#ec337733a?sp=1&amp;pid=735b5fb55&amp;color=0,55,96&amp;vtp=1&amp;bbb=1"/>
          <p:cNvSpPr/>
          <p:nvPr/>
        </p:nvSpPr>
        <p:spPr>
          <a:xfrm>
            <a:off x="502920" y="1995536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动名词作定语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名词作定语表示所修饰词的功能和作用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rinking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water=water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饮用水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room=a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阅览室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c337733a?sp=1&amp;pid=735b5fb55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现在分词作定语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在分词作定语时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，与被修饰词之间存在逻辑上的“主动关系”，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表示一个存在的状态或正在进行的动作；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有时现在分词作定语可以转变成主动语态的定语从句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swimming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brother.=The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swimming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正在游泳的那个男孩是我的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弟弟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哥哥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（1）说明被修饰词的性质和程度。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result=a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一个惊人的结果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（2）表示被修饰词正在进行的动作。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正朝教学楼走去的那位男士是我的老师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c337733a?pid=735b5fb55&amp;color=0,55,96&amp;vtp=1&amp;bt=1&amp;bbb=1&amp;hb=1"/>
          <p:cNvSpPr/>
          <p:nvPr/>
        </p:nvSpPr>
        <p:spPr>
          <a:xfrm>
            <a:off x="502920" y="1517904"/>
            <a:ext cx="10570464" cy="4735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①单个现在分词作定语时，通常放在被修饰词之前；现在分词短语作定语时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，通常放在被修饰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词之后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hocking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令人震惊的消息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站在那儿的那个人是彼得的父亲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现在分词（短语）、现在分词的被动式和过去分词作定语时的区别：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monitor.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正在做实验的那个学生是我们的班长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。（现在分词短语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作定语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，表示主动和进行）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他们住在一所正对着街道的房子里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。（现在分词短语作定语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示被修饰词的状态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现在正在举行的会议非常重要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。（现在分词的被动式作定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，表示被动和进行）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昨天举行的会议非常重要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。（过去分词作定语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，表示被动和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完成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9924739?pid=da6198226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动词-ing形式（动名词、现在分词）作表语</a:t>
            </a:r>
            <a:endParaRPr lang="en-US" altLang="zh-CN" sz="2200" dirty="0"/>
          </a:p>
        </p:txBody>
      </p:sp>
      <p:sp>
        <p:nvSpPr>
          <p:cNvPr id="3" name="P_5_BD#d4491557f?pid=a59924739&amp;color=0,55,96&amp;vtp=1&amp;bbb=1&amp;hb=1"/>
          <p:cNvSpPr/>
          <p:nvPr/>
        </p:nvSpPr>
        <p:spPr>
          <a:xfrm>
            <a:off x="502920" y="1995536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动名词（短语）作表语用来泛指某种动作或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，以说明主语的具体内容（身份、性质或情况）。动名词（短语）作表语时放在系动词之后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主语互换位置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，意思仍然通顺。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她的工作是打扫办公室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leaning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打扫办公室是她的工作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现在分词作表语用来表示主语的性质和特征。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translation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sentences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confusing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他们发现有些句子的翻译令人困惑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encouraging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他的话很鼓舞人心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4491557f?pid=a59924739&amp;color=0,55,96&amp;vtp=1&amp;bt=1&amp;bbb=1&amp;hb=1"/>
          <p:cNvSpPr/>
          <p:nvPr/>
        </p:nvSpPr>
        <p:spPr>
          <a:xfrm>
            <a:off x="502920" y="1517904"/>
            <a:ext cx="10570464" cy="4545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现在分词作表语和过去分词作表语的区别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有些现在分词和过去分词已转换为以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-ing结尾的形容词和以-ed结尾的形容词。以-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ing结尾的形容词主</a:t>
            </a:r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要用于表示被修饰词的特征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.。以-ed结尾的形容词作表语时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，通常用于表示被</a:t>
            </a:r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修饰词所处的状态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result.。常见的该类形容词有：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stonishing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令人惊讶的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惊讶的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urprising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令人惊奇的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惊奇的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rightening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令人害怕的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frightened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害怕的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isappointing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令人失望的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失望的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ouching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感人的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touched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受感动的</a:t>
            </a:r>
            <a:endParaRPr lang="en-US" altLang="zh-CN" sz="1800" dirty="0"/>
          </a:p>
          <a:p>
            <a:pPr>
              <a:lnSpc>
                <a:spcPts val="3300"/>
              </a:lnSpc>
              <a:tabLst>
                <a:tab pos="5635258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令人兴奋的</a:t>
            </a:r>
            <a:r>
              <a:rPr lang="en-US" altLang="zh-CN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兴奋的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对应练习见《巩固练》L4</a:t>
            </a:r>
            <a:endParaRPr lang="en-US" altLang="zh-CN" dirty="0"/>
          </a:p>
        </p:txBody>
      </p:sp>
      <p:pic>
        <p:nvPicPr>
          <p:cNvPr id="3" name="P_5#d4491557f?pid=a59924739&amp;color=0,55,96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1226" y="57910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3cd84cb19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3cd84cb19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Festivals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Celebrations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4c4c1894.fixed?pid=3cd84cb19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54c4c1894.fixed?pid=3cd84cb19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7f8b068cc?pid=54c4c1894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1226" y="1603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#7f8b068cc?pid=54c4c1894&amp;color=0,55,96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》L4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动词-ing形式（动名词、现在分词）作定语和表语等。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正确运用动词-ing形式作定语和表语。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da9d61df?pid=239631b9c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4919d846f?pid=cda9d61df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carol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2.pumpkin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3.pudding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4.mashed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potatoes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.烟火；烟花；［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.］烟花表演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6.turkey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.气氛；氛围；（地球的）大气（层）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.信封；塑料封套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9.roast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4" name="QB_5_AN.2_1#4919d846f.blank?pid=cda9d61df&amp;color=0,55,96&amp;vpa=1&amp;vtp=1&amp;bbb=1"/>
          <p:cNvSpPr/>
          <p:nvPr/>
        </p:nvSpPr>
        <p:spPr>
          <a:xfrm>
            <a:off x="2178526" y="201469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圣诞颂歌</a:t>
            </a:r>
            <a:endParaRPr lang="en-US" altLang="zh-CN" dirty="0"/>
          </a:p>
        </p:txBody>
      </p:sp>
      <p:sp>
        <p:nvSpPr>
          <p:cNvPr id="6" name="QB_5_AN.4_1#4919d846f.blank?pid=cda9d61df&amp;color=0,55,96&amp;vpa=2&amp;vtp=1&amp;bbb=1"/>
          <p:cNvSpPr/>
          <p:nvPr/>
        </p:nvSpPr>
        <p:spPr>
          <a:xfrm>
            <a:off x="1778476" y="24337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南瓜</a:t>
            </a:r>
            <a:endParaRPr lang="en-US" altLang="zh-CN" dirty="0"/>
          </a:p>
        </p:txBody>
      </p:sp>
      <p:sp>
        <p:nvSpPr>
          <p:cNvPr id="8" name="QB_5_AN.6_1#4919d846f.blank?pid=cda9d61df&amp;color=0,55,96&amp;vpa=3&amp;vtp=1&amp;bbb=1"/>
          <p:cNvSpPr/>
          <p:nvPr/>
        </p:nvSpPr>
        <p:spPr>
          <a:xfrm>
            <a:off x="1714976" y="2852895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布丁；（餐末的）甜食</a:t>
            </a:r>
            <a:endParaRPr lang="en-US" altLang="zh-CN" dirty="0"/>
          </a:p>
        </p:txBody>
      </p:sp>
      <p:sp>
        <p:nvSpPr>
          <p:cNvPr id="10" name="QB_5_AN.8_1#4919d846f.blank?pid=cda9d61df&amp;color=0,55,96&amp;vpa=4&amp;vtp=1&amp;bbb=1"/>
          <p:cNvSpPr/>
          <p:nvPr/>
        </p:nvSpPr>
        <p:spPr>
          <a:xfrm>
            <a:off x="2369026" y="32719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土豆泥</a:t>
            </a:r>
            <a:endParaRPr lang="en-US" altLang="zh-CN" dirty="0"/>
          </a:p>
        </p:txBody>
      </p:sp>
      <p:sp>
        <p:nvSpPr>
          <p:cNvPr id="12" name="QB_5_AN.10_1#4919d846f.blank?pid=cda9d61df&amp;color=0,55,96&amp;vpa=5&amp;vtp=1&amp;bbb=1"/>
          <p:cNvSpPr/>
          <p:nvPr/>
        </p:nvSpPr>
        <p:spPr>
          <a:xfrm>
            <a:off x="692626" y="36910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firework</a:t>
            </a:r>
            <a:endParaRPr lang="en-US" altLang="zh-CN" dirty="0"/>
          </a:p>
        </p:txBody>
      </p:sp>
      <p:sp>
        <p:nvSpPr>
          <p:cNvPr id="14" name="QB_5_AN.12_1#4919d846f.blank?pid=cda9d61df&amp;color=0,55,96&amp;vpa=6&amp;vtp=1&amp;bbb=1"/>
          <p:cNvSpPr/>
          <p:nvPr/>
        </p:nvSpPr>
        <p:spPr>
          <a:xfrm>
            <a:off x="1549876" y="411019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火鸡；火鸡肉</a:t>
            </a:r>
            <a:endParaRPr lang="en-US" altLang="zh-CN" dirty="0"/>
          </a:p>
        </p:txBody>
      </p:sp>
      <p:sp>
        <p:nvSpPr>
          <p:cNvPr id="16" name="QB_5_AN.14_1#4919d846f.blank?pid=cda9d61df&amp;color=0,55,96&amp;vpa=7&amp;vtp=1&amp;bbb=1"/>
          <p:cNvSpPr/>
          <p:nvPr/>
        </p:nvSpPr>
        <p:spPr>
          <a:xfrm>
            <a:off x="667226" y="4516595"/>
            <a:ext cx="1220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atmosphere</a:t>
            </a:r>
            <a:endParaRPr lang="en-US" altLang="zh-CN" dirty="0"/>
          </a:p>
        </p:txBody>
      </p:sp>
      <p:sp>
        <p:nvSpPr>
          <p:cNvPr id="18" name="QB_5_AN.16_1#4919d846f.blank?pid=cda9d61df&amp;color=0,55,96&amp;vpa=8&amp;vtp=1&amp;bbb=1"/>
          <p:cNvSpPr/>
          <p:nvPr/>
        </p:nvSpPr>
        <p:spPr>
          <a:xfrm>
            <a:off x="667226" y="493569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envelope</a:t>
            </a:r>
            <a:endParaRPr lang="en-US" altLang="zh-CN" dirty="0"/>
          </a:p>
        </p:txBody>
      </p:sp>
      <p:sp>
        <p:nvSpPr>
          <p:cNvPr id="20" name="QB_5_AN.18_1#4919d846f.blank?pid=cda9d61df&amp;color=0,55,96&amp;vpa=9&amp;vtp=1&amp;bbb=1"/>
          <p:cNvSpPr/>
          <p:nvPr/>
        </p:nvSpPr>
        <p:spPr>
          <a:xfrm>
            <a:off x="1587976" y="534654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烤的；焙的</a:t>
            </a:r>
            <a:endParaRPr lang="en-US" altLang="zh-CN" dirty="0"/>
          </a:p>
        </p:txBody>
      </p:sp>
      <p:sp>
        <p:nvSpPr>
          <p:cNvPr id="21" name="QB_5_AN.19_1#4919d846f.blank?pid=cda9d61df&amp;color=0,55,96&amp;vpa=10&amp;vtp=1&amp;bbb=1"/>
          <p:cNvSpPr/>
          <p:nvPr/>
        </p:nvSpPr>
        <p:spPr>
          <a:xfrm>
            <a:off x="3810476" y="534654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烘烤；焙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8efcc5089?sp=1&amp;pid=cda9d61df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.阴历的；月球的；月亮的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1800" dirty="0"/>
          </a:p>
        </p:txBody>
      </p:sp>
      <p:sp>
        <p:nvSpPr>
          <p:cNvPr id="3" name="QB_5_AN.21_1#8efcc5089.blank?pid=cda9d61df&amp;color=0,55,96&amp;vpa=11&amp;vtp=1&amp;bbb=1"/>
          <p:cNvSpPr/>
          <p:nvPr/>
        </p:nvSpPr>
        <p:spPr>
          <a:xfrm>
            <a:off x="794226" y="147828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endParaRPr lang="en-US" altLang="zh-CN" dirty="0"/>
          </a:p>
        </p:txBody>
      </p:sp>
      <p:sp>
        <p:nvSpPr>
          <p:cNvPr id="4" name="QB_5_AN.22_1#8efcc5089.blank?pid=cda9d61df&amp;color=0,55,96&amp;vpa=12&amp;vtp=1&amp;bbb=1"/>
          <p:cNvSpPr/>
          <p:nvPr/>
        </p:nvSpPr>
        <p:spPr>
          <a:xfrm>
            <a:off x="1988026" y="187642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太阳的；太阳能的</a:t>
            </a:r>
            <a:endParaRPr lang="en-US" altLang="zh-CN" dirty="0"/>
          </a:p>
        </p:txBody>
      </p:sp>
      <p:sp>
        <p:nvSpPr>
          <p:cNvPr id="5" name="QB_5_BD.23_1#32d95e453?sp=1&amp;pid=cda9d61df&amp;color=0,55,96&amp;vtp=1&amp;bbb=1"/>
          <p:cNvSpPr/>
          <p:nvPr/>
        </p:nvSpPr>
        <p:spPr>
          <a:xfrm>
            <a:off x="502920" y="23272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在圣诞前夕</a:t>
            </a:r>
            <a:endParaRPr lang="en-US" altLang="zh-CN" sz="1800" dirty="0"/>
          </a:p>
        </p:txBody>
      </p:sp>
      <p:sp>
        <p:nvSpPr>
          <p:cNvPr id="6" name="QB_5_AN.24_1#32d95e453.blank?pid=cda9d61df&amp;color=0,55,96&amp;vpa=13&amp;vtp=1&amp;bbb=1"/>
          <p:cNvSpPr/>
          <p:nvPr/>
        </p:nvSpPr>
        <p:spPr>
          <a:xfrm>
            <a:off x="1388967" y="229679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前夕；前一天</a:t>
            </a:r>
            <a:endParaRPr lang="en-US" altLang="zh-CN" dirty="0"/>
          </a:p>
        </p:txBody>
      </p:sp>
      <p:sp>
        <p:nvSpPr>
          <p:cNvPr id="7" name="QB_5_AN.25_1#32d95e453.blank?pid=cda9d61df&amp;color=0,55,96&amp;vpa=14&amp;vtp=1&amp;bbb=1"/>
          <p:cNvSpPr/>
          <p:nvPr/>
        </p:nvSpPr>
        <p:spPr>
          <a:xfrm>
            <a:off x="1079976" y="269494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8" name="QB_5_AN.26_1#32d95e453.blank?pid=cda9d61df&amp;color=0,55,96&amp;vpa=15&amp;vtp=1&amp;bbb=1"/>
          <p:cNvSpPr/>
          <p:nvPr/>
        </p:nvSpPr>
        <p:spPr>
          <a:xfrm>
            <a:off x="1651476" y="269494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endParaRPr lang="en-US" altLang="zh-CN" dirty="0"/>
          </a:p>
        </p:txBody>
      </p:sp>
      <p:sp>
        <p:nvSpPr>
          <p:cNvPr id="9" name="QB_5_AN.27_1#32d95e453.blank?pid=cda9d61df&amp;color=0,55,96&amp;vpa=16&amp;vtp=1&amp;bbb=1"/>
          <p:cNvSpPr/>
          <p:nvPr/>
        </p:nvSpPr>
        <p:spPr>
          <a:xfrm>
            <a:off x="2908776" y="269494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</a:t>
            </a:r>
            <a:endParaRPr lang="en-US" altLang="zh-CN" dirty="0"/>
          </a:p>
        </p:txBody>
      </p:sp>
      <p:sp>
        <p:nvSpPr>
          <p:cNvPr id="10" name="QB_5_BD.28_1#8dbdb4ce1?pid=cda9d61df&amp;color=0,55,96&amp;vtp=1&amp;bbb=1&amp;hb=1"/>
          <p:cNvSpPr/>
          <p:nvPr/>
        </p:nvSpPr>
        <p:spPr>
          <a:xfrm>
            <a:off x="502920" y="314706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.愉快的；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高兴的拓展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圣诞快乐！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.愉快地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；高兴地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.高兴的；满意的联想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.使高兴；使满意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.使人愉快的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.令人愉快的，惬意的，宜人的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.坦率的；直率的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 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坦白说；坦率地说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爆炸；走火；离开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之外同义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______</a:t>
            </a:r>
            <a:endParaRPr lang="en-US" altLang="zh-CN" dirty="0"/>
          </a:p>
        </p:txBody>
      </p:sp>
      <p:sp>
        <p:nvSpPr>
          <p:cNvPr id="11" name="QB_5_AN.29_1#8dbdb4ce1.blank?pid=cda9d61df&amp;color=0,55,96&amp;vpa=17&amp;vtp=1&amp;bbb=1"/>
          <p:cNvSpPr/>
          <p:nvPr/>
        </p:nvSpPr>
        <p:spPr>
          <a:xfrm>
            <a:off x="806926" y="31038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merry</a:t>
            </a:r>
            <a:endParaRPr lang="en-US" altLang="zh-CN" dirty="0"/>
          </a:p>
        </p:txBody>
      </p:sp>
      <p:sp>
        <p:nvSpPr>
          <p:cNvPr id="12" name="QB_5_AN.30_1#8dbdb4ce1.blank?pid=cda9d61df&amp;color=0,55,96&amp;vpa=18&amp;vtp=1&amp;bbb=1"/>
          <p:cNvSpPr/>
          <p:nvPr/>
        </p:nvSpPr>
        <p:spPr>
          <a:xfrm>
            <a:off x="4229576" y="310388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Merry</a:t>
            </a:r>
            <a:endParaRPr lang="en-US" altLang="zh-CN" dirty="0"/>
          </a:p>
        </p:txBody>
      </p:sp>
      <p:sp>
        <p:nvSpPr>
          <p:cNvPr id="13" name="QB_5_AN.31_1#8dbdb4ce1.blank?pid=cda9d61df&amp;color=0,55,96&amp;vpa=19&amp;vtp=1&amp;bbb=1"/>
          <p:cNvSpPr/>
          <p:nvPr/>
        </p:nvSpPr>
        <p:spPr>
          <a:xfrm>
            <a:off x="5143976" y="31165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endParaRPr lang="en-US" altLang="zh-CN" dirty="0"/>
          </a:p>
        </p:txBody>
      </p:sp>
      <p:sp>
        <p:nvSpPr>
          <p:cNvPr id="14" name="QB_5_AN.32_1#8dbdb4ce1.blank?pid=cda9d61df&amp;color=0,55,96&amp;vpa=20&amp;vtp=1&amp;bbb=1"/>
          <p:cNvSpPr/>
          <p:nvPr/>
        </p:nvSpPr>
        <p:spPr>
          <a:xfrm>
            <a:off x="8128475" y="31038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merrily</a:t>
            </a:r>
            <a:endParaRPr lang="en-US" altLang="zh-CN" dirty="0"/>
          </a:p>
        </p:txBody>
      </p:sp>
      <p:sp>
        <p:nvSpPr>
          <p:cNvPr id="16" name="QB_5_AN.34_1#8dbdb4ce1.blank?pid=cda9d61df&amp;color=0,55,96&amp;vpa=21&amp;vtp=1&amp;bbb=1"/>
          <p:cNvSpPr/>
          <p:nvPr/>
        </p:nvSpPr>
        <p:spPr>
          <a:xfrm>
            <a:off x="794226" y="352298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endParaRPr lang="en-US" altLang="zh-CN" dirty="0"/>
          </a:p>
        </p:txBody>
      </p:sp>
      <p:sp>
        <p:nvSpPr>
          <p:cNvPr id="17" name="QB_5_AN.35_1#8dbdb4ce1.blank?pid=cda9d61df&amp;color=0,55,96&amp;vpa=22&amp;vtp=1&amp;bbb=1"/>
          <p:cNvSpPr/>
          <p:nvPr/>
        </p:nvSpPr>
        <p:spPr>
          <a:xfrm>
            <a:off x="4572476" y="352298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endParaRPr lang="en-US" altLang="zh-CN" dirty="0"/>
          </a:p>
        </p:txBody>
      </p:sp>
      <p:sp>
        <p:nvSpPr>
          <p:cNvPr id="18" name="QB_5_AN.36_1#8dbdb4ce1.blank?pid=cda9d61df&amp;color=0,55,96&amp;vpa=23&amp;vtp=1&amp;bbb=1"/>
          <p:cNvSpPr/>
          <p:nvPr/>
        </p:nvSpPr>
        <p:spPr>
          <a:xfrm>
            <a:off x="8128475" y="35229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pleasing</a:t>
            </a:r>
            <a:endParaRPr lang="en-US" altLang="zh-CN" dirty="0"/>
          </a:p>
        </p:txBody>
      </p:sp>
      <p:sp>
        <p:nvSpPr>
          <p:cNvPr id="19" name="QB_5_AN.37_1#8dbdb4ce1.blank?pid=cda9d61df&amp;color=0,55,96&amp;vpa=24&amp;vtp=1&amp;bbb=1"/>
          <p:cNvSpPr/>
          <p:nvPr/>
        </p:nvSpPr>
        <p:spPr>
          <a:xfrm>
            <a:off x="483076" y="394208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pleasant</a:t>
            </a:r>
            <a:endParaRPr lang="en-US" altLang="zh-CN" dirty="0"/>
          </a:p>
        </p:txBody>
      </p:sp>
      <p:sp>
        <p:nvSpPr>
          <p:cNvPr id="21" name="QB_5_AN.39_1#8dbdb4ce1.blank?pid=cda9d61df&amp;color=0,55,96&amp;vpa=25&amp;vtp=1&amp;bbb=1"/>
          <p:cNvSpPr/>
          <p:nvPr/>
        </p:nvSpPr>
        <p:spPr>
          <a:xfrm>
            <a:off x="781526" y="437388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</a:t>
            </a:r>
            <a:endParaRPr lang="en-US" altLang="zh-CN" dirty="0"/>
          </a:p>
        </p:txBody>
      </p:sp>
      <p:sp>
        <p:nvSpPr>
          <p:cNvPr id="22" name="QB_5_AN.40_1#8dbdb4ce1.blank?pid=cda9d61df&amp;color=0,55,96&amp;vpa=26&amp;vtp=1&amp;bbb=1"/>
          <p:cNvSpPr/>
          <p:nvPr/>
        </p:nvSpPr>
        <p:spPr>
          <a:xfrm>
            <a:off x="4204176" y="43738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3" name="QB_5_AN.41_1#8dbdb4ce1.blank?pid=cda9d61df&amp;color=0,55,96&amp;vpa=27&amp;vtp=1&amp;bbb=1"/>
          <p:cNvSpPr/>
          <p:nvPr/>
        </p:nvSpPr>
        <p:spPr>
          <a:xfrm>
            <a:off x="4699476" y="437388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4" name="QB_5_AN.42_1#8dbdb4ce1.blank?pid=cda9d61df&amp;color=0,55,96&amp;vpa=28&amp;vtp=1&amp;bbb=1"/>
          <p:cNvSpPr/>
          <p:nvPr/>
        </p:nvSpPr>
        <p:spPr>
          <a:xfrm>
            <a:off x="5245576" y="437388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</a:t>
            </a:r>
            <a:endParaRPr lang="en-US" altLang="zh-CN" dirty="0"/>
          </a:p>
        </p:txBody>
      </p:sp>
      <p:sp>
        <p:nvSpPr>
          <p:cNvPr id="25" name="QB_5_AN.43_1#8dbdb4ce1.blank?pid=cda9d61df&amp;color=0,55,96&amp;vpa=29&amp;vtp=1&amp;bbb=1"/>
          <p:cNvSpPr/>
          <p:nvPr/>
        </p:nvSpPr>
        <p:spPr>
          <a:xfrm>
            <a:off x="6134576" y="43611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frankly</a:t>
            </a:r>
            <a:endParaRPr lang="en-US" altLang="zh-CN" dirty="0"/>
          </a:p>
        </p:txBody>
      </p:sp>
      <p:sp>
        <p:nvSpPr>
          <p:cNvPr id="26" name="QB_5_AN.44_1#8dbdb4ce1.blank?pid=cda9d61df&amp;color=0,55,96&amp;vpa=30&amp;vtp=1&amp;bbb=1"/>
          <p:cNvSpPr/>
          <p:nvPr/>
        </p:nvSpPr>
        <p:spPr>
          <a:xfrm>
            <a:off x="7150575" y="436118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speaking</a:t>
            </a:r>
            <a:endParaRPr lang="en-US" altLang="zh-CN" dirty="0"/>
          </a:p>
        </p:txBody>
      </p:sp>
      <p:sp>
        <p:nvSpPr>
          <p:cNvPr id="28" name="QB_5_AN.46_1#8dbdb4ce1.blank?pid=cda9d61df&amp;color=0,55,96&amp;vpa=31&amp;vtp=1&amp;bbb=1"/>
          <p:cNvSpPr/>
          <p:nvPr/>
        </p:nvSpPr>
        <p:spPr>
          <a:xfrm>
            <a:off x="794226" y="47802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endParaRPr lang="en-US" altLang="zh-CN" dirty="0"/>
          </a:p>
        </p:txBody>
      </p:sp>
      <p:sp>
        <p:nvSpPr>
          <p:cNvPr id="29" name="QB_5_AN.47_1#8dbdb4ce1.blank?pid=cda9d61df&amp;color=0,55,96&amp;vpa=32&amp;vtp=1&amp;bbb=1"/>
          <p:cNvSpPr/>
          <p:nvPr/>
        </p:nvSpPr>
        <p:spPr>
          <a:xfrm>
            <a:off x="1353026" y="4792980"/>
            <a:ext cx="4292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endParaRPr lang="en-US" altLang="zh-CN" dirty="0"/>
          </a:p>
        </p:txBody>
      </p:sp>
      <p:sp>
        <p:nvSpPr>
          <p:cNvPr id="31" name="QB_5_AN.49_1#8dbdb4ce1.blank?pid=cda9d61df&amp;color=0,55,96&amp;vpa=33&amp;vtp=1&amp;bbb=1"/>
          <p:cNvSpPr/>
          <p:nvPr/>
        </p:nvSpPr>
        <p:spPr>
          <a:xfrm>
            <a:off x="781526" y="517842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endParaRPr lang="en-US" altLang="zh-CN" dirty="0"/>
          </a:p>
        </p:txBody>
      </p:sp>
      <p:sp>
        <p:nvSpPr>
          <p:cNvPr id="32" name="QB_5_AN.50_1#8dbdb4ce1.blank?pid=cda9d61df&amp;color=0,55,96&amp;vpa=34&amp;vtp=1&amp;bbb=1"/>
          <p:cNvSpPr/>
          <p:nvPr/>
        </p:nvSpPr>
        <p:spPr>
          <a:xfrm>
            <a:off x="1695926" y="519112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33" name="QB_5_AN.51_1#8dbdb4ce1.blank?pid=cda9d61df&amp;color=0,55,96&amp;vpa=35&amp;vtp=1&amp;bbb=1"/>
          <p:cNvSpPr/>
          <p:nvPr/>
        </p:nvSpPr>
        <p:spPr>
          <a:xfrm>
            <a:off x="3842226" y="5178425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apart/aside</a:t>
            </a:r>
            <a:endParaRPr lang="en-US" altLang="zh-CN" dirty="0"/>
          </a:p>
        </p:txBody>
      </p:sp>
      <p:sp>
        <p:nvSpPr>
          <p:cNvPr id="34" name="QB_5_AN.52_1#8dbdb4ce1.blank?pid=cda9d61df&amp;color=0,55,96&amp;vpa=36&amp;vtp=1&amp;bbb=1"/>
          <p:cNvSpPr/>
          <p:nvPr/>
        </p:nvSpPr>
        <p:spPr>
          <a:xfrm>
            <a:off x="5150326" y="519112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8" grpId="0" build="p" animBg="1"/>
      <p:bldP spid="29" grpId="0" build="p" animBg="1"/>
      <p:bldP spid="31" grpId="0" build="p" animBg="1"/>
      <p:bldP spid="32" grpId="0" build="p" animBg="1"/>
      <p:bldP spid="33" grpId="0" build="p" animBg="1"/>
      <p:bldP spid="3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cbdc3054?pid=239631b9c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#797dc1ec2?pid=6cbdc3054&amp;color=0,55,96&amp;vtp=1&amp;bbb=1"/>
          <p:cNvSpPr/>
          <p:nvPr/>
        </p:nvSpPr>
        <p:spPr>
          <a:xfrm>
            <a:off x="502920" y="2045175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我很高兴</a:t>
            </a:r>
            <a:r>
              <a:rPr lang="en-US" altLang="zh-CN" sz="1800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</a:t>
            </a:r>
            <a:endParaRPr lang="en-US" altLang="zh-CN" sz="1800" dirty="0"/>
          </a:p>
        </p:txBody>
      </p:sp>
      <p:pic>
        <p:nvPicPr>
          <p:cNvPr id="4" name="P_5_BD#797dc1ec2?pid=6cbdc3054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5829" y="245716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8f95bfa62?pid=6cbdc3054&amp;color=0,55,96&amp;vtp=1&amp;bbb=1"/>
          <p:cNvSpPr/>
          <p:nvPr/>
        </p:nvSpPr>
        <p:spPr>
          <a:xfrm>
            <a:off x="502920" y="29101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.高兴的；满意的</a:t>
            </a:r>
            <a:endParaRPr lang="en-US" altLang="zh-CN" sz="2200" dirty="0"/>
          </a:p>
        </p:txBody>
      </p:sp>
      <p:pic>
        <p:nvPicPr>
          <p:cNvPr id="7" name="P_6_BD#31f123454?pid=8f95bfa62&amp;color=0,55,96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47051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6_BD#31f123454?pid=8f95bfa62&amp;color=0,55,96&amp;vtp=1&amp;bbb=1"/>
          <p:cNvSpPr/>
          <p:nvPr/>
        </p:nvSpPr>
        <p:spPr>
          <a:xfrm>
            <a:off x="502920" y="3406506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sth高兴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/乐于做某事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satisfied/content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满意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听到你感觉好些了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我很高兴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他取得了那么大的进步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他的父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母肯定会对他满意的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1f123454?pid=8f95bfa62&amp;color=0,55,96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31f123454?pid=8f95bfa62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.使人愉快的；惬意的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；令人满意的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悦耳的声音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悦目的设计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②pleasant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.令人愉快的；舒适的；礼貌而友善的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childhood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memories.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这次旅行带回了愉快的童年记忆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.使满意;使高兴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exclamation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pleases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他居然愿意谈谈他的烦心事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这让我很高兴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④pleasure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.［U］快乐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pleasure当然了，很愿意（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别人请求帮助时的答语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表示乐意去做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pleasure.别客气。（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帮助别人之后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对别人感谢的答语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1328</Words>
  <Application>Microsoft Office PowerPoint</Application>
  <PresentationFormat>宽屏</PresentationFormat>
  <Paragraphs>196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2024-10-10T03:56:22Z</dcterms:created>
  <dcterms:modified xsi:type="dcterms:W3CDTF">2024-10-10T03:58:09Z</dcterms:modified>
  <cp:category/>
  <cp:contentStatus/>
</cp:coreProperties>
</file>